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7" r:id="rId3"/>
    <p:sldId id="275" r:id="rId4"/>
    <p:sldId id="264" r:id="rId5"/>
    <p:sldId id="258" r:id="rId6"/>
    <p:sldId id="278" r:id="rId7"/>
    <p:sldId id="283" r:id="rId8"/>
    <p:sldId id="285" r:id="rId9"/>
    <p:sldId id="265" r:id="rId10"/>
    <p:sldId id="266" r:id="rId11"/>
    <p:sldId id="269" r:id="rId12"/>
    <p:sldId id="261" r:id="rId13"/>
    <p:sldId id="270" r:id="rId14"/>
    <p:sldId id="263" r:id="rId15"/>
    <p:sldId id="273" r:id="rId16"/>
    <p:sldId id="274" r:id="rId17"/>
    <p:sldId id="284" r:id="rId18"/>
    <p:sldId id="282" r:id="rId19"/>
    <p:sldId id="280" r:id="rId20"/>
    <p:sldId id="272" r:id="rId21"/>
    <p:sldId id="262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7" autoAdjust="0"/>
    <p:restoredTop sz="85146" autoAdjust="0"/>
  </p:normalViewPr>
  <p:slideViewPr>
    <p:cSldViewPr snapToGrid="0">
      <p:cViewPr varScale="1">
        <p:scale>
          <a:sx n="131" d="100"/>
          <a:sy n="131" d="100"/>
        </p:scale>
        <p:origin x="126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16913-259C-4B03-8E3D-EEFF39C4CA8E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F3692-ED96-4A95-A331-F404AFBA8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4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I will cover the architecture of YOLO model version 1 but allow me first briefly introduce other object detection models mentioned in the paper I sent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F3692-ED96-4A95-A331-F404AFBA8B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30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of this sharing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F3692-ED96-4A95-A331-F404AFBA8B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77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F3692-ED96-4A95-A331-F404AFBA8B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35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F3692-ED96-4A95-A331-F404AFBA8B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29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0B803-52E3-4D24-97C1-4C2916DA7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6D7F1C-DB73-4AD1-B5C0-EF53DB855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DE0C9-FDF9-4A42-8C1B-3886D164E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B25B7-2F3C-44D3-8242-BD5FF6AC75A4}" type="datetime1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D2D19-43F6-4D1A-A615-46383A258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BFE1A-2832-41CF-88F2-8D915CF92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B34D-E270-4100-A677-AAF5D16F4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55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4CFC2-704B-4A31-8287-091DBB498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1A611-D787-462C-A358-CA986CF66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EA56E-E311-45EA-B6A9-6623CC570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F42B6-8E6C-4045-9992-7C618AD7ECBE}" type="datetime1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566CB-3DF1-47A2-9F78-8C1708E93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7872A-9AFD-47D1-8316-92BD3CBF4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B34D-E270-4100-A677-AAF5D16F4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85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869790-279C-4B5A-82AF-76F9829DAA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F5B7DB-3515-4D2F-A993-C488143B8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1D171-F1BF-4932-8497-4A997143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319-9794-4E40-BE99-6960592325E8}" type="datetime1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2CA6F-A111-47BF-B680-A5100F7EB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6CA0F-BCA1-49B6-9BFC-53C6D1074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B34D-E270-4100-A677-AAF5D16F4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83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2C829-9EAA-49A1-B618-85DCCD46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70E01-9FE9-445C-B871-66BCAE262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57425-063A-48F7-8C21-577E5FDA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7738F8-483D-45BD-92D3-D4B26537E699}" type="datetime1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1D26F-EFB0-44A5-8463-30FDBEA6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7E96C-FC92-4B0D-AFC6-477DF6853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18B34D-E270-4100-A677-AAF5D16F4B63}" type="slidenum">
              <a:rPr lang="en-US" smtClean="0"/>
              <a:pPr/>
              <a:t>‹#›</a:t>
            </a:fld>
            <a:r>
              <a:rPr lang="en-US"/>
              <a:t> / 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12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1166-1D22-42BF-9D84-FE4EC4F2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EDF0B-45A3-43D1-88CC-3AFD02C1F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72F15-B63A-4D99-BD36-84951F409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849F3BA-9714-436B-A1A5-D90CE3EACB56}" type="datetime1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448B6-BD96-46A2-A369-8D18F9351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A8C95-4C83-4A52-AFFE-5AD01EEE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18B34D-E270-4100-A677-AAF5D16F4B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63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43B7F-88A8-433C-BF85-3FD3D244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4D4E8-7560-423E-9753-5D01670CC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4D87C-67CA-41EC-9B8A-4DE04A38F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4EA0B-A76D-4D36-A723-21C79149D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13C8-41A2-4ED9-93C0-BEB3F9E7766F}" type="datetime1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42D0F-A863-4BCE-8A0E-F26FF9F80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B44A0-A380-4C2E-BCA3-EE1033C74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B34D-E270-4100-A677-AAF5D16F4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37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933B7-3D6D-4116-A484-EFDCC31CD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DDF01-3F82-4B0D-B405-98B9A5242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9EFF8-4D8B-4175-B300-7B27D4BEB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9BA325-A198-41E5-BAB7-269105A09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1383ED-3FD9-4A54-9932-6A88908B14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31F17C-E7D9-43D6-9A9D-04148FA0D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B181A-D80F-438E-8ECC-E73B7DB4E400}" type="datetime1">
              <a:rPr lang="en-US" smtClean="0"/>
              <a:t>5/30/2019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4AD4E9-464C-45DE-90A8-BBFEE3B16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F33596-4410-428F-9C13-0526FFDC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B34D-E270-4100-A677-AAF5D16F4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02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C4100-C668-4BD3-A1BD-72F1D481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13F53C-C4A3-4259-9937-9961A6F66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CE295-47AC-4A4F-AC0D-E1DEFA2C3CBF}" type="datetime1">
              <a:rPr lang="en-US" smtClean="0"/>
              <a:t>5/30/2019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5532CF-7125-4B9B-B565-2C7B56EC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F5B10-A856-4EE7-BCB0-3BDAECDA8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B34D-E270-4100-A677-AAF5D16F4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77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4DB5F6-8F13-43A8-9EC0-55153D49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C18C-1580-489A-B870-77A327C4DBCC}" type="datetime1">
              <a:rPr lang="en-US" smtClean="0"/>
              <a:t>5/30/2019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10231-4268-4DBE-B11A-D6BCFECE1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9D80A-9916-4DC2-A794-64773389F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B34D-E270-4100-A677-AAF5D16F4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09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C3DF1-09F2-4F85-876C-ADB76EBB3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503FF-AD2B-4AA3-9AEB-2A70A2DDE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78A0EC-CC8A-4CBD-AB60-DE7CF7BF1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E601C-37A2-4475-B560-E55C85E4B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56AD6-F8F6-4A25-9116-BB75055925EB}" type="datetime1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CE3B8-464A-491D-B4BC-7B0CE030A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73787-9990-48A8-BF8B-452004005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B34D-E270-4100-A677-AAF5D16F4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9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A5735-0D7D-41D0-A67F-506B7FAD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AF3335-023C-4E2B-9465-A584012A79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40AE0-B4B8-46E4-A661-FB143F7B1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411E5-59C5-4705-ADD5-644512405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9EB5-134B-4FE3-B401-F5D893EC3F27}" type="datetime1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96438-4EE1-44F5-85B1-2C57B17F4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BB0BE-E251-4503-8129-E4B7C2CDC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B34D-E270-4100-A677-AAF5D16F4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98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B3F62A-D3AD-486F-B155-347EEFA70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ED48D-CD2B-4333-B6F0-D162EF4F7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3218A-FC92-48B8-9CDB-B9508D671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9592A-B93C-474C-9166-77CDDA2FF6CD}" type="datetime1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6E2A-1964-4B89-B419-69E9E5B7D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470F8-8886-4D22-A23D-95A94B6F8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8B34D-E270-4100-A677-AAF5D16F4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31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.png"/><Relationship Id="rId1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0.png"/><Relationship Id="rId10" Type="http://schemas.openxmlformats.org/officeDocument/2006/relationships/image" Target="../media/image80.png"/><Relationship Id="rId9" Type="http://schemas.openxmlformats.org/officeDocument/2006/relationships/image" Target="../media/image25.png"/><Relationship Id="rId1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sense.ai/region-of-interest-pooling-explained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hyperlink" Target="https://deepsense.ai/region-of-interest-pooling-explained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onathan_hui/what-do-we-learn-from-region-based-object-detectors-faster-r-cnn-r-fcn-fpn-7e354377a7c9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imagesearch.com/2016/11/07/intersection-over-union-iou-for-object-detection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cp0XvDAX68?feature=oembed" TargetMode="External"/><Relationship Id="rId4" Type="http://schemas.openxmlformats.org/officeDocument/2006/relationships/hyperlink" Target="https://www.youtube.com/watch?v=vcp0XvDAX68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B78CD-C232-41BD-BE34-3A41AE3AF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756638"/>
            <a:ext cx="11139854" cy="930447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Detection - YOLO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6EED2D-9B43-4C9E-9B4B-C2C367044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15698"/>
            <a:ext cx="9144000" cy="420001"/>
          </a:xfrm>
        </p:spPr>
        <p:txBody>
          <a:bodyPr>
            <a:normAutofit/>
          </a:bodyPr>
          <a:lstStyle/>
          <a:p>
            <a:pPr algn="r"/>
            <a:r>
              <a:rPr lang="en-US" sz="2000" dirty="0">
                <a:solidFill>
                  <a:srgbClr val="F65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Sharing: </a:t>
            </a:r>
            <a:r>
              <a:rPr lang="en-US" sz="2000" dirty="0" err="1">
                <a:solidFill>
                  <a:srgbClr val="F65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Xiaokang</a:t>
            </a:r>
            <a:r>
              <a:rPr lang="en-US" sz="2000" dirty="0">
                <a:solidFill>
                  <a:srgbClr val="F65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Guo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54AC9-052D-4482-904F-4FA6FB042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1070642"/>
            <a:ext cx="11496821" cy="247181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78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B788-C194-46D2-830B-2F216739F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Only Look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82FEA-0D14-46B1-B250-69FBD6E05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Fixed Size (448px×448px)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E78E70C-A8CF-4D1F-BC4F-029A2BFE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2856956"/>
            <a:ext cx="2581275" cy="26010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2AF75-74EA-478F-8FAB-4350D692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9/12</a:t>
            </a:r>
          </a:p>
        </p:txBody>
      </p:sp>
    </p:spTree>
    <p:extLst>
      <p:ext uri="{BB962C8B-B14F-4D97-AF65-F5344CB8AC3E}">
        <p14:creationId xmlns:p14="http://schemas.microsoft.com/office/powerpoint/2010/main" val="2163232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B788-C194-46D2-830B-2F216739F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82FEA-0D14-46B1-B250-69FBD6E05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40442"/>
            <a:ext cx="1108832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Localized detector which might be responsible for the whole image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3CADFC-BEE5-4500-8A2A-BB5129E8C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2856956"/>
            <a:ext cx="2581275" cy="26010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665C6A-2261-4613-BA90-F5A3666C441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8850" y="2845821"/>
            <a:ext cx="2609673" cy="26121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A4C558A-1285-4B79-BB47-D94D2440EEB7}"/>
              </a:ext>
            </a:extLst>
          </p:cNvPr>
          <p:cNvSpPr/>
          <p:nvPr/>
        </p:nvSpPr>
        <p:spPr>
          <a:xfrm>
            <a:off x="1856867" y="3552918"/>
            <a:ext cx="405486" cy="1509713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9C4ABB9-FF5E-4B8F-89E3-46B94CFA7005}"/>
              </a:ext>
            </a:extLst>
          </p:cNvPr>
          <p:cNvSpPr/>
          <p:nvPr/>
        </p:nvSpPr>
        <p:spPr>
          <a:xfrm>
            <a:off x="2036750" y="428491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087697-08A0-402E-8C83-DEB18939B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506" y="2255731"/>
            <a:ext cx="3889157" cy="392123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170F1-4090-4B65-9EEA-DA2602B7A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9/12</a:t>
            </a:r>
          </a:p>
        </p:txBody>
      </p:sp>
    </p:spTree>
    <p:extLst>
      <p:ext uri="{BB962C8B-B14F-4D97-AF65-F5344CB8AC3E}">
        <p14:creationId xmlns:p14="http://schemas.microsoft.com/office/powerpoint/2010/main" val="4242420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68BB20-204A-47AB-B33A-62E72077D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" y="89343"/>
            <a:ext cx="11931650" cy="3339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3A0F9A-90E2-4211-BA53-6A51F770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Architecture of YOLOv1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A9982C3-2BF0-42F2-90B2-33213A8253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302464"/>
              </p:ext>
            </p:extLst>
          </p:nvPr>
        </p:nvGraphicFramePr>
        <p:xfrm>
          <a:off x="558675" y="3560523"/>
          <a:ext cx="63093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324820212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94120592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6062528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123684093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37929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 1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 Pool 1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 Pool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739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(7,7,64,2)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(2,2,2)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(3,3,192)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(2,2,2)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921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224×224×64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112×112×64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112×112×192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56×56×192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265868"/>
                  </a:ext>
                </a:extLst>
              </a:tr>
            </a:tbl>
          </a:graphicData>
        </a:graphic>
      </p:graphicFrame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8DBF3008-84A8-45E3-9478-319CA088C7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6736609"/>
              </p:ext>
            </p:extLst>
          </p:nvPr>
        </p:nvGraphicFramePr>
        <p:xfrm>
          <a:off x="527321" y="5827071"/>
          <a:ext cx="9371796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4189">
                  <a:extLst>
                    <a:ext uri="{9D8B030D-6E8A-4147-A177-3AD203B41FA5}">
                      <a16:colId xmlns:a16="http://schemas.microsoft.com/office/drawing/2014/main" val="424491924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21104067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18387739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35027336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83674957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835090887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568915891"/>
                    </a:ext>
                  </a:extLst>
                </a:gridCol>
                <a:gridCol w="834189">
                  <a:extLst>
                    <a:ext uri="{9D8B030D-6E8A-4147-A177-3AD203B41FA5}">
                      <a16:colId xmlns:a16="http://schemas.microsoft.com/office/drawing/2014/main" val="1909069407"/>
                    </a:ext>
                  </a:extLst>
                </a:gridCol>
                <a:gridCol w="834189">
                  <a:extLst>
                    <a:ext uri="{9D8B030D-6E8A-4147-A177-3AD203B41FA5}">
                      <a16:colId xmlns:a16="http://schemas.microsoft.com/office/drawing/2014/main" val="1958298536"/>
                    </a:ext>
                  </a:extLst>
                </a:gridCol>
                <a:gridCol w="834189">
                  <a:extLst>
                    <a:ext uri="{9D8B030D-6E8A-4147-A177-3AD203B41FA5}">
                      <a16:colId xmlns:a16="http://schemas.microsoft.com/office/drawing/2014/main" val="8993224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739632"/>
                  </a:ext>
                </a:extLst>
              </a:tr>
              <a:tr h="1457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(1,1,512)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(3,3,1024)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(1,1,512)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(3,3,1024)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(3,3,1024)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(3,3,1024,2)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(3,3,1024)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(3,3,1024)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5087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14×14×512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14×14×1024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14×14×512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14×14×1024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14×14×1024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7×7×1024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7×7×1024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7×7×1024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25255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8E976082-A202-4EAD-9598-0474C151FC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0020536"/>
              </p:ext>
            </p:extLst>
          </p:nvPr>
        </p:nvGraphicFramePr>
        <p:xfrm>
          <a:off x="7036050" y="3728163"/>
          <a:ext cx="457200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82492530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29537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1607212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782327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7588800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 5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 Pool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7396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(1,1,128)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(3,3,256)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(1,1,256)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(1,1,512)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(2,2,2)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50872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56×56×128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56×56×256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56×56×256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56×56×512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28×28×512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954132"/>
                  </a:ext>
                </a:extLst>
              </a:tr>
            </a:tbl>
          </a:graphicData>
        </a:graphic>
      </p:graphicFrame>
      <p:graphicFrame>
        <p:nvGraphicFramePr>
          <p:cNvPr id="11" name="Content Placeholder 7">
            <a:extLst>
              <a:ext uri="{FF2B5EF4-FFF2-40B4-BE49-F238E27FC236}">
                <a16:creationId xmlns:a16="http://schemas.microsoft.com/office/drawing/2014/main" id="{68DEB863-1E08-4E6E-9324-80E0C01AFE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9175442"/>
              </p:ext>
            </p:extLst>
          </p:nvPr>
        </p:nvGraphicFramePr>
        <p:xfrm>
          <a:off x="527321" y="4861437"/>
          <a:ext cx="11080729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49">
                  <a:extLst>
                    <a:ext uri="{9D8B030D-6E8A-4147-A177-3AD203B41FA5}">
                      <a16:colId xmlns:a16="http://schemas.microsoft.com/office/drawing/2014/main" val="107285993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217487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02968936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2948130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11709415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695653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5458703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34447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661049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6757598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38523273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262541243"/>
                    </a:ext>
                  </a:extLst>
                </a:gridCol>
              </a:tblGrid>
              <a:tr h="180217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C13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C14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C15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C16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7396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(1,1,256)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(3,3,512)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(1,1,256)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(3,3,512)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(1,1,256)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(3,3,512)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(1,1,256)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(3,3,512)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(1,1,512)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(3,3,1024)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(2,2,2)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50872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28×28×256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28×28×512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28×28×256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28×28×512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28×28×256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28×28×512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28×28×256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28×28×512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28×28×512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28×28×1024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14×14×1024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698122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2816946-91BB-4AAA-8D06-40EC8A77D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631780"/>
              </p:ext>
            </p:extLst>
          </p:nvPr>
        </p:nvGraphicFramePr>
        <p:xfrm>
          <a:off x="10439400" y="5712771"/>
          <a:ext cx="9144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6076493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6790629"/>
                  </a:ext>
                </a:extLst>
              </a:tr>
              <a:tr h="1457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2045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7×7×30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277424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717E2-9CB3-4220-9B4A-3F64A135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11/12</a:t>
            </a:r>
          </a:p>
        </p:txBody>
      </p:sp>
    </p:spTree>
    <p:extLst>
      <p:ext uri="{BB962C8B-B14F-4D97-AF65-F5344CB8AC3E}">
        <p14:creationId xmlns:p14="http://schemas.microsoft.com/office/powerpoint/2010/main" val="597638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82FEA-0D14-46B1-B250-69FBD6E05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442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Grid (7×7), Cells (3,1), Bounding boxes (2), Prediction Vector (30)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F05E0C-6DD6-48A9-8444-03C4AEB38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850" y="2845821"/>
            <a:ext cx="2609673" cy="26121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20929D0-50B2-476E-B107-BE3B53BEECF2}"/>
              </a:ext>
            </a:extLst>
          </p:cNvPr>
          <p:cNvSpPr/>
          <p:nvPr/>
        </p:nvSpPr>
        <p:spPr>
          <a:xfrm>
            <a:off x="1856867" y="3552918"/>
            <a:ext cx="405486" cy="1509713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6B788-C194-46D2-830B-2F216739F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96A351-7B1E-4C75-996E-8CBD2650E2C7}"/>
                  </a:ext>
                </a:extLst>
              </p:cNvPr>
              <p:cNvSpPr txBox="1"/>
              <p:nvPr/>
            </p:nvSpPr>
            <p:spPr>
              <a:xfrm>
                <a:off x="4829172" y="2795493"/>
                <a:ext cx="6524627" cy="1359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One predictions vector for each cell (49 cells in total):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,y</a:t>
                </a:r>
                <a:r>
                  <a:rPr lang="en-US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,w</a:t>
                </a:r>
                <a:r>
                  <a:rPr lang="en-US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,h</a:t>
                </a:r>
                <a:r>
                  <a:rPr lang="en-US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,c</a:t>
                </a:r>
                <a:r>
                  <a:rPr lang="en-US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,w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,h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,c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,C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,C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,…,C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20</a:t>
                </a:r>
              </a:p>
              <a:p>
                <a:pPr lvl="1"/>
                <a:r>
                  <a:rPr lang="en-US" sz="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confidence score c</a:t>
                </a:r>
                <a:r>
                  <a:rPr lang="en-US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(Obj)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IOU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pred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truth</m:t>
                        </m:r>
                      </m:sup>
                    </m:sSubSup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conditional class probability C</a:t>
                </a:r>
                <a:r>
                  <a:rPr lang="en-US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= Pr(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Class</a:t>
                </a:r>
                <a:r>
                  <a:rPr lang="en-US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| Obj) =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(n)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96A351-7B1E-4C75-996E-8CBD2650E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172" y="2795493"/>
                <a:ext cx="6524627" cy="1359346"/>
              </a:xfrm>
              <a:prstGeom prst="rect">
                <a:avLst/>
              </a:prstGeom>
              <a:blipFill>
                <a:blip r:embed="rId3"/>
                <a:stretch>
                  <a:fillRect l="-748" t="-2691" b="-5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98C5D5-CE09-4BE1-BE35-B4D46517A624}"/>
              </a:ext>
            </a:extLst>
          </p:cNvPr>
          <p:cNvCxnSpPr>
            <a:cxnSpLocks/>
          </p:cNvCxnSpPr>
          <p:nvPr/>
        </p:nvCxnSpPr>
        <p:spPr>
          <a:xfrm flipV="1">
            <a:off x="1377950" y="3970655"/>
            <a:ext cx="537845" cy="223520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AA68597-FF20-4DF1-A6E4-F7C7E4C8D8DA}"/>
              </a:ext>
            </a:extLst>
          </p:cNvPr>
          <p:cNvCxnSpPr>
            <a:cxnSpLocks/>
          </p:cNvCxnSpPr>
          <p:nvPr/>
        </p:nvCxnSpPr>
        <p:spPr>
          <a:xfrm>
            <a:off x="1150938" y="2890838"/>
            <a:ext cx="422275" cy="0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DCBB16-82EC-4D39-84EE-B74FE5C67FAB}"/>
              </a:ext>
            </a:extLst>
          </p:cNvPr>
          <p:cNvSpPr txBox="1"/>
          <p:nvPr/>
        </p:nvSpPr>
        <p:spPr>
          <a:xfrm>
            <a:off x="649231" y="2738171"/>
            <a:ext cx="777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(0, 0)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5C3E-518B-4868-9807-A09821AE913B}"/>
              </a:ext>
            </a:extLst>
          </p:cNvPr>
          <p:cNvSpPr txBox="1"/>
          <p:nvPr/>
        </p:nvSpPr>
        <p:spPr>
          <a:xfrm>
            <a:off x="649231" y="4064690"/>
            <a:ext cx="846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(189, 63)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AA2262-98F7-4DF7-B3A5-693B4547D18E}"/>
              </a:ext>
            </a:extLst>
          </p:cNvPr>
          <p:cNvSpPr txBox="1"/>
          <p:nvPr/>
        </p:nvSpPr>
        <p:spPr>
          <a:xfrm>
            <a:off x="3750008" y="5727915"/>
            <a:ext cx="91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(448, 448)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90351F-3F4F-4DC5-8A3A-69246BB3469F}"/>
              </a:ext>
            </a:extLst>
          </p:cNvPr>
          <p:cNvSpPr/>
          <p:nvPr/>
        </p:nvSpPr>
        <p:spPr>
          <a:xfrm>
            <a:off x="1915649" y="5448717"/>
            <a:ext cx="2010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7 × 7 Grid = 49 cells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3488C4-F435-47BE-AF7B-8E2B0FE0646D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4089400" y="5413375"/>
            <a:ext cx="117015" cy="314540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E1D1660-57C0-4043-A179-6294FD2C9C99}"/>
              </a:ext>
            </a:extLst>
          </p:cNvPr>
          <p:cNvSpPr/>
          <p:nvPr/>
        </p:nvSpPr>
        <p:spPr>
          <a:xfrm>
            <a:off x="1899951" y="4123108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37F805-08A3-4518-AE7B-62B72CE6F715}"/>
              </a:ext>
            </a:extLst>
          </p:cNvPr>
          <p:cNvSpPr txBox="1"/>
          <p:nvPr/>
        </p:nvSpPr>
        <p:spPr>
          <a:xfrm>
            <a:off x="644468" y="4728515"/>
            <a:ext cx="846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(250, 88)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66BB1A-2750-43A1-B0A6-554C7EC65DFD}"/>
              </a:ext>
            </a:extLst>
          </p:cNvPr>
          <p:cNvSpPr txBox="1"/>
          <p:nvPr/>
        </p:nvSpPr>
        <p:spPr>
          <a:xfrm>
            <a:off x="641715" y="5330766"/>
            <a:ext cx="993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(378, 124)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7742EA-C830-49FF-8D8F-909A20D69F67}"/>
              </a:ext>
            </a:extLst>
          </p:cNvPr>
          <p:cNvSpPr txBox="1"/>
          <p:nvPr/>
        </p:nvSpPr>
        <p:spPr>
          <a:xfrm>
            <a:off x="644468" y="3400865"/>
            <a:ext cx="846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(120, 6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F7A2FF-02A7-4D47-AF86-3BDA80A11C40}"/>
              </a:ext>
            </a:extLst>
          </p:cNvPr>
          <p:cNvCxnSpPr>
            <a:cxnSpLocks/>
          </p:cNvCxnSpPr>
          <p:nvPr/>
        </p:nvCxnSpPr>
        <p:spPr>
          <a:xfrm flipV="1">
            <a:off x="1362075" y="3552918"/>
            <a:ext cx="487309" cy="1746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7C5E41F-5DEF-480E-BBEC-159E99ADD7E9}"/>
              </a:ext>
            </a:extLst>
          </p:cNvPr>
          <p:cNvCxnSpPr>
            <a:cxnSpLocks/>
          </p:cNvCxnSpPr>
          <p:nvPr/>
        </p:nvCxnSpPr>
        <p:spPr>
          <a:xfrm flipV="1">
            <a:off x="1381760" y="4368800"/>
            <a:ext cx="612140" cy="457200"/>
          </a:xfrm>
          <a:prstGeom prst="straightConnector1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AEB66CE-D2CF-431C-9B39-AB292DCF459B}"/>
              </a:ext>
            </a:extLst>
          </p:cNvPr>
          <p:cNvCxnSpPr>
            <a:cxnSpLocks/>
          </p:cNvCxnSpPr>
          <p:nvPr/>
        </p:nvCxnSpPr>
        <p:spPr>
          <a:xfrm flipV="1">
            <a:off x="1456474" y="5062630"/>
            <a:ext cx="801268" cy="350745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3D38C12F-6504-41EC-B2DB-5E0CF0D670F9}"/>
              </a:ext>
            </a:extLst>
          </p:cNvPr>
          <p:cNvSpPr/>
          <p:nvPr/>
        </p:nvSpPr>
        <p:spPr>
          <a:xfrm>
            <a:off x="4829173" y="4463559"/>
            <a:ext cx="47786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Bounding Box 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(250-189)/63 = 0.968 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(85-63)/63 = 0.349 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(124-60)/448 = 0.143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(378-120)/448 = 0.576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D034E37-E775-43E3-BA8C-4A01F818653C}"/>
                  </a:ext>
                </a:extLst>
              </p:cNvPr>
              <p:cNvSpPr/>
              <p:nvPr/>
            </p:nvSpPr>
            <p:spPr>
              <a:xfrm>
                <a:off x="1886487" y="6049204"/>
                <a:ext cx="9494907" cy="713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At test time, for each box the confidence score times with conditional class probability gives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class-specific confidence scores: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C</m:t>
                    </m:r>
                    <m:r>
                      <m:rPr>
                        <m:nor/>
                      </m:rPr>
                      <a:rPr lang="en-US" i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Pr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Class</m:t>
                    </m:r>
                    <m:r>
                      <m:rPr>
                        <m:nor/>
                      </m:rPr>
                      <a:rPr lang="en-US" i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n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| 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Obj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Pr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Obj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IOU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pred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truth</m:t>
                        </m:r>
                      </m:sup>
                    </m:sSubSup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D034E37-E775-43E3-BA8C-4A01F8186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487" y="6049204"/>
                <a:ext cx="9494907" cy="713016"/>
              </a:xfrm>
              <a:prstGeom prst="rect">
                <a:avLst/>
              </a:prstGeom>
              <a:blipFill>
                <a:blip r:embed="rId4"/>
                <a:stretch>
                  <a:fillRect l="-513" t="-427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F555599C-0477-4544-8547-97F6E89F2E2E}"/>
              </a:ext>
            </a:extLst>
          </p:cNvPr>
          <p:cNvSpPr txBox="1"/>
          <p:nvPr/>
        </p:nvSpPr>
        <p:spPr>
          <a:xfrm>
            <a:off x="9968340" y="3141463"/>
            <a:ext cx="100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PASCAL VOC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11B8CC-9231-4990-9065-9F8F3F24F1CC}"/>
              </a:ext>
            </a:extLst>
          </p:cNvPr>
          <p:cNvSpPr txBox="1"/>
          <p:nvPr/>
        </p:nvSpPr>
        <p:spPr>
          <a:xfrm>
            <a:off x="9541326" y="3534234"/>
            <a:ext cx="16161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Objectness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and accuracy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01C6D58-ECA5-477E-B2F5-8BC311BF5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738" y="192943"/>
            <a:ext cx="1473093" cy="147451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963B525-7FA4-456A-B266-811A17FE404E}"/>
              </a:ext>
            </a:extLst>
          </p:cNvPr>
          <p:cNvSpPr/>
          <p:nvPr/>
        </p:nvSpPr>
        <p:spPr>
          <a:xfrm>
            <a:off x="10529820" y="711078"/>
            <a:ext cx="374980" cy="529145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30BEB9-8891-472B-9199-874F4F6EB9B4}"/>
              </a:ext>
            </a:extLst>
          </p:cNvPr>
          <p:cNvSpPr/>
          <p:nvPr/>
        </p:nvSpPr>
        <p:spPr>
          <a:xfrm>
            <a:off x="10612511" y="876175"/>
            <a:ext cx="180247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1AD406-558F-4FA4-A429-AEE4B3E4A36E}"/>
              </a:ext>
            </a:extLst>
          </p:cNvPr>
          <p:cNvSpPr txBox="1"/>
          <p:nvPr/>
        </p:nvSpPr>
        <p:spPr>
          <a:xfrm>
            <a:off x="7840117" y="4145841"/>
            <a:ext cx="33650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The prob of belonging to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class if an obj is in 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-th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cell.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822B4-C384-4109-BC1E-FC724CE84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10/12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D4BD5-86BD-46AA-8E3D-B2156A426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97" y="76928"/>
            <a:ext cx="11558922" cy="67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87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C4476-F0B2-4E42-8976-75039A3B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699539-F4AA-4363-BD32-B9C484D48097}"/>
                  </a:ext>
                </a:extLst>
              </p:cNvPr>
              <p:cNvSpPr txBox="1"/>
              <p:nvPr/>
            </p:nvSpPr>
            <p:spPr>
              <a:xfrm>
                <a:off x="838121" y="1825625"/>
                <a:ext cx="10074168" cy="8487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𝑹𝑺𝑺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1" dirty="0">
                              <a:latin typeface="Symbol" panose="05050102010706020507" pitchFamily="18" charset="2"/>
                            </a:rPr>
                            <m:t>l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𝒄𝒐𝒐𝒓𝒅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𝑜𝑏𝑗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1" dirty="0">
                              <a:latin typeface="Symbol" panose="05050102010706020507" pitchFamily="18" charset="2"/>
                            </a:rPr>
                            <m:t>l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𝒄𝒐𝒐𝒓𝒅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𝑜𝑏𝑗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𝓌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699539-F4AA-4363-BD32-B9C484D48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21" y="1825625"/>
                <a:ext cx="10074168" cy="8487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59D5CE-F621-4085-B870-13143CA17D05}"/>
                  </a:ext>
                </a:extLst>
              </p:cNvPr>
              <p:cNvSpPr txBox="1"/>
              <p:nvPr/>
            </p:nvSpPr>
            <p:spPr>
              <a:xfrm>
                <a:off x="1600121" y="2822975"/>
                <a:ext cx="9159174" cy="8487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𝑜𝑏𝑗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1" dirty="0">
                              <a:latin typeface="Symbol" panose="05050102010706020507" pitchFamily="18" charset="2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no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obj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𝑛𝑜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𝑜𝑏𝑗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𝑜𝑏𝑗</m:t>
                              </m:r>
                            </m:sup>
                          </m:sSubSup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𝑐𝑙𝑎𝑠𝑠𝑒𝑠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59D5CE-F621-4085-B870-13143CA17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21" y="2822975"/>
                <a:ext cx="9159174" cy="8487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F7EAD02-E798-4870-B280-3FCEC9F416A2}"/>
              </a:ext>
            </a:extLst>
          </p:cNvPr>
          <p:cNvSpPr/>
          <p:nvPr/>
        </p:nvSpPr>
        <p:spPr>
          <a:xfrm>
            <a:off x="5678164" y="860478"/>
            <a:ext cx="5234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,y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,w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,h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,c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,y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,w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,h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,c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,C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,C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,…,C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0A0BB4-DD2A-4B18-B148-8D35383883F9}"/>
                  </a:ext>
                </a:extLst>
              </p:cNvPr>
              <p:cNvSpPr txBox="1"/>
              <p:nvPr/>
            </p:nvSpPr>
            <p:spPr>
              <a:xfrm>
                <a:off x="1673008" y="4267548"/>
                <a:ext cx="2613151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latin typeface="Symbol" panose="05050102010706020507" pitchFamily="18" charset="2"/>
                            <a:cs typeface="Arial" panose="020B0604020202020204" pitchFamily="34" charset="0"/>
                          </a:rPr>
                          <m:t>l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𝑐𝑜𝑜𝑟𝑑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5,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latin typeface="Symbol" panose="05050102010706020507" pitchFamily="18" charset="2"/>
                            <a:cs typeface="Arial" panose="020B0604020202020204" pitchFamily="34" charset="0"/>
                          </a:rPr>
                          <m:t>l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b="0" dirty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𝑜𝑏𝑗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0.5,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0A0BB4-DD2A-4B18-B148-8D3538388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008" y="4267548"/>
                <a:ext cx="2613151" cy="299313"/>
              </a:xfrm>
              <a:prstGeom prst="rect">
                <a:avLst/>
              </a:prstGeom>
              <a:blipFill>
                <a:blip r:embed="rId11"/>
                <a:stretch>
                  <a:fillRect l="-3263" t="-26531" r="-4895" b="-4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706D906-55D1-4CDF-B48A-F53FB6AF9A52}"/>
                  </a:ext>
                </a:extLst>
              </p:cNvPr>
              <p:cNvSpPr/>
              <p:nvPr/>
            </p:nvSpPr>
            <p:spPr>
              <a:xfrm>
                <a:off x="4349804" y="4064095"/>
                <a:ext cx="1235082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𝑜𝑏𝑗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706D906-55D1-4CDF-B48A-F53FB6AF9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804" y="4064095"/>
                <a:ext cx="1235082" cy="7101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CF017EA-9622-446C-90B2-6ABC635EAC5B}"/>
                  </a:ext>
                </a:extLst>
              </p:cNvPr>
              <p:cNvSpPr/>
              <p:nvPr/>
            </p:nvSpPr>
            <p:spPr>
              <a:xfrm>
                <a:off x="6503141" y="4064095"/>
                <a:ext cx="1567417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CF017EA-9622-446C-90B2-6ABC635EA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141" y="4064095"/>
                <a:ext cx="1567417" cy="710194"/>
              </a:xfrm>
              <a:prstGeom prst="rect">
                <a:avLst/>
              </a:prstGeom>
              <a:blipFill>
                <a:blip r:embed="rId13"/>
                <a:stretch>
                  <a:fillRect l="-3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AE212E2-44BD-45B4-8B5B-6324753E0BD7}"/>
              </a:ext>
            </a:extLst>
          </p:cNvPr>
          <p:cNvSpPr txBox="1"/>
          <p:nvPr/>
        </p:nvSpPr>
        <p:spPr>
          <a:xfrm>
            <a:off x="5533590" y="408288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,obj in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97BDA8-F404-4C34-A2E9-9252A600BFDE}"/>
              </a:ext>
            </a:extLst>
          </p:cNvPr>
          <p:cNvSpPr txBox="1"/>
          <p:nvPr/>
        </p:nvSpPr>
        <p:spPr>
          <a:xfrm>
            <a:off x="5533590" y="437424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,obj out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47C3D8-7B4E-498D-8E2A-696FA6F92BD9}"/>
              </a:ext>
            </a:extLst>
          </p:cNvPr>
          <p:cNvSpPr txBox="1"/>
          <p:nvPr/>
        </p:nvSpPr>
        <p:spPr>
          <a:xfrm>
            <a:off x="8063190" y="408288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,obj in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D269B9-15B3-4B6E-A5D7-F8EF7CA7AE22}"/>
              </a:ext>
            </a:extLst>
          </p:cNvPr>
          <p:cNvSpPr txBox="1"/>
          <p:nvPr/>
        </p:nvSpPr>
        <p:spPr>
          <a:xfrm>
            <a:off x="8063190" y="437424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,obj out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50515B-D2FD-491E-93C3-BEC75554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12/12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FB224-271B-40B2-BFCB-0BEC877B87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3072" y="662278"/>
            <a:ext cx="10129966" cy="423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38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3A14-D730-482C-93A3-A4859E59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56F11-4F48-46C1-B35E-CFAE175A9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YOLO v1 Original Paper</a:t>
            </a:r>
          </a:p>
          <a:p>
            <a:pPr lvl="1"/>
            <a:r>
              <a:rPr lang="en-US" dirty="0"/>
              <a:t>https://arxiv.org/abs/1506.02640</a:t>
            </a:r>
          </a:p>
          <a:p>
            <a:r>
              <a:rPr lang="en-US" dirty="0"/>
              <a:t>Understanding YOLO</a:t>
            </a:r>
          </a:p>
          <a:p>
            <a:pPr lvl="1"/>
            <a:r>
              <a:rPr lang="en-US" dirty="0"/>
              <a:t>https://hackernoon.com/understanding-yolo-f5a74bbc7967</a:t>
            </a:r>
          </a:p>
          <a:p>
            <a:r>
              <a:rPr lang="en-US" dirty="0"/>
              <a:t>Selective Search</a:t>
            </a:r>
          </a:p>
          <a:p>
            <a:pPr lvl="1"/>
            <a:r>
              <a:rPr lang="en-US" dirty="0"/>
              <a:t>https://www.koen.me/research/pub/uijlings-ijcv2013-draft.pdf</a:t>
            </a:r>
          </a:p>
          <a:p>
            <a:r>
              <a:rPr lang="en-US" dirty="0"/>
              <a:t>R-CNN, Fast R-CNN, Faster R-CNN, YOLO – Object Detection Algorithm</a:t>
            </a:r>
          </a:p>
          <a:p>
            <a:pPr lvl="1"/>
            <a:r>
              <a:rPr lang="en-US" dirty="0"/>
              <a:t>https://towardsdatascience.com/r-cnn-fast-r-cnn-faster-r-cnn-yolo-object-detection-algorithms-36d53571365e</a:t>
            </a:r>
          </a:p>
          <a:p>
            <a:r>
              <a:rPr lang="en-US" dirty="0"/>
              <a:t>RPN</a:t>
            </a:r>
          </a:p>
          <a:p>
            <a:pPr lvl="1"/>
            <a:r>
              <a:rPr lang="en-US" dirty="0"/>
              <a:t>https://medium.com/@jonathan_hui/what-do-we-learn-from-region-based-object-detectors-faster-r-cnn-r-fcn-fpn-7e354377a7c9</a:t>
            </a:r>
          </a:p>
          <a:p>
            <a:r>
              <a:rPr lang="en-US" dirty="0"/>
              <a:t>F.F. Li et., CS231n, Lecture 11, Stanford, 2017</a:t>
            </a:r>
          </a:p>
          <a:p>
            <a:pPr lvl="1"/>
            <a:r>
              <a:rPr lang="en-US" dirty="0"/>
              <a:t>http://cs231n.stanford.edu/slides/2017/cs231n_2017_lecture11.pdf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3010D-7159-4AD7-B7B0-3DADCBD2E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412264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D36E-6F71-40AD-8FE9-D22F88E3E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9877"/>
            <a:ext cx="10515600" cy="33370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Thanks for your attention!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AA37A4-C296-4C0E-A040-7A91DDCC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785102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693BF-8A72-44A5-A289-71588F1C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RoI</a:t>
            </a:r>
            <a:r>
              <a:rPr lang="en-US" dirty="0"/>
              <a:t> Pooling in Fast R-CNN</a:t>
            </a:r>
          </a:p>
        </p:txBody>
      </p:sp>
      <p:pic>
        <p:nvPicPr>
          <p:cNvPr id="3074" name="Picture 2" descr="Object detection pipeline wit region ofÂ interest pooling">
            <a:extLst>
              <a:ext uri="{FF2B5EF4-FFF2-40B4-BE49-F238E27FC236}">
                <a16:creationId xmlns:a16="http://schemas.microsoft.com/office/drawing/2014/main" id="{04499CC5-CD6B-4D2D-8B27-A4C676F14D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3" t="5518" r="27642" b="7216"/>
          <a:stretch/>
        </p:blipFill>
        <p:spPr bwMode="auto">
          <a:xfrm>
            <a:off x="2772697" y="1932246"/>
            <a:ext cx="5348748" cy="465895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CB10E9-9317-48E3-8323-D99C606D6EFC}"/>
              </a:ext>
            </a:extLst>
          </p:cNvPr>
          <p:cNvSpPr/>
          <p:nvPr/>
        </p:nvSpPr>
        <p:spPr>
          <a:xfrm>
            <a:off x="6475692" y="6496504"/>
            <a:ext cx="5716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https://deepsense.ai/region-of-interest-pooling-explained/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1E7AA6-8A14-40AC-B595-3122E0961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B34D-E270-4100-A677-AAF5D16F4B6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45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CCFB0-05F1-4A56-97D0-A62A9652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of Interest Pooling Layer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94F7FC-741F-475D-9239-7AEC0CA29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6" y="1555287"/>
            <a:ext cx="5801784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44A168-4FF8-4C96-864D-A43A62AD7B76}"/>
              </a:ext>
            </a:extLst>
          </p:cNvPr>
          <p:cNvSpPr/>
          <p:nvPr/>
        </p:nvSpPr>
        <p:spPr>
          <a:xfrm>
            <a:off x="6475692" y="6488668"/>
            <a:ext cx="5716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https://deepsense.ai/region-of-interest-pooling-explained/</a:t>
            </a:r>
            <a:endParaRPr lang="en-US" dirty="0"/>
          </a:p>
        </p:txBody>
      </p:sp>
      <p:pic>
        <p:nvPicPr>
          <p:cNvPr id="2052" name="Picture 4" descr="Region ofÂ interest pooling example (region proposal)">
            <a:extLst>
              <a:ext uri="{FF2B5EF4-FFF2-40B4-BE49-F238E27FC236}">
                <a16:creationId xmlns:a16="http://schemas.microsoft.com/office/drawing/2014/main" id="{8BB0C749-3792-4F0F-B7B9-217572FB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0" t="4324" r="16557" b="7737"/>
          <a:stretch/>
        </p:blipFill>
        <p:spPr bwMode="auto">
          <a:xfrm>
            <a:off x="998727" y="1773389"/>
            <a:ext cx="2986184" cy="30229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gion ofÂ interest pooling example (pooling sections)">
            <a:extLst>
              <a:ext uri="{FF2B5EF4-FFF2-40B4-BE49-F238E27FC236}">
                <a16:creationId xmlns:a16="http://schemas.microsoft.com/office/drawing/2014/main" id="{CED4E5B2-F705-47B9-942B-A06BCB27A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2" t="3739" r="16823" b="8322"/>
          <a:stretch/>
        </p:blipFill>
        <p:spPr bwMode="auto">
          <a:xfrm>
            <a:off x="4285912" y="1773388"/>
            <a:ext cx="2900516" cy="30229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gion ofÂ interest pooling example (output)">
            <a:extLst>
              <a:ext uri="{FF2B5EF4-FFF2-40B4-BE49-F238E27FC236}">
                <a16:creationId xmlns:a16="http://schemas.microsoft.com/office/drawing/2014/main" id="{E29A14FC-7B8F-4A09-B123-AF86028AE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30" y="4917255"/>
            <a:ext cx="1372077" cy="137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4FFC0-76D5-408F-83BF-4427A803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B34D-E270-4100-A677-AAF5D16F4B6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07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0EB6-990E-47DE-B97B-8402CDA9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BBox</a:t>
            </a:r>
            <a:r>
              <a:rPr lang="en-US" dirty="0"/>
              <a:t> Regressor </a:t>
            </a:r>
          </a:p>
        </p:txBody>
      </p:sp>
      <p:pic>
        <p:nvPicPr>
          <p:cNvPr id="4098" name="Picture 2" descr="https://cdn-images-1.medium.com/max/1600/1*rvPyjhiVQnOm3yOqSDUKuA.jpeg">
            <a:extLst>
              <a:ext uri="{FF2B5EF4-FFF2-40B4-BE49-F238E27FC236}">
                <a16:creationId xmlns:a16="http://schemas.microsoft.com/office/drawing/2014/main" id="{CC82297F-06D5-48FD-A145-C6A59938C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969985"/>
            <a:ext cx="65532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87E733-6E58-4F3A-9880-42A173751623}"/>
              </a:ext>
            </a:extLst>
          </p:cNvPr>
          <p:cNvSpPr/>
          <p:nvPr/>
        </p:nvSpPr>
        <p:spPr>
          <a:xfrm>
            <a:off x="3091010" y="5788891"/>
            <a:ext cx="6532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regression to refine the original ROI in blue to the red 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84A053-D017-4F17-A5A5-C13C68DD8EB1}"/>
              </a:ext>
            </a:extLst>
          </p:cNvPr>
          <p:cNvSpPr/>
          <p:nvPr/>
        </p:nvSpPr>
        <p:spPr>
          <a:xfrm>
            <a:off x="0" y="6492875"/>
            <a:ext cx="1219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https://medium.com/@jonathan_hui/what-do-we-learn-from-region-based-object-detectors-faster-r-cnn-r-fcn-fpn-7e354377a7c9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3AC0A0-6133-4315-8F83-DD813BD82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B34D-E270-4100-A677-AAF5D16F4B6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7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11320-6C03-4588-B76E-F9C84ECC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Term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062A4-2AF8-46E0-80D7-02D87E134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Get SMILES</a:t>
            </a:r>
          </a:p>
          <a:p>
            <a:pPr lvl="1"/>
            <a:r>
              <a:rPr lang="en-US" dirty="0"/>
              <a:t>C-C(=O)-O-C(-C-C(=O)-O)-C-N(-C)(-C)-C</a:t>
            </a:r>
          </a:p>
          <a:p>
            <a:pPr lvl="1"/>
            <a:r>
              <a:rPr lang="en-US" dirty="0"/>
              <a:t>Presence of Atom → Character</a:t>
            </a:r>
          </a:p>
          <a:p>
            <a:pPr lvl="1"/>
            <a:r>
              <a:rPr lang="en-US" dirty="0"/>
              <a:t>Atom Type → C, N, O, S, …</a:t>
            </a:r>
          </a:p>
          <a:p>
            <a:pPr lvl="1"/>
            <a:r>
              <a:rPr lang="en-US" dirty="0"/>
              <a:t>Presence of Bond → Symbol </a:t>
            </a:r>
          </a:p>
          <a:p>
            <a:pPr lvl="1"/>
            <a:r>
              <a:rPr lang="en-US" dirty="0"/>
              <a:t>Bond Type → = or #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1F3A251-1BF3-4424-A952-47FC175B4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0" t="14861" r="15682" b="16528"/>
          <a:stretch/>
        </p:blipFill>
        <p:spPr bwMode="auto">
          <a:xfrm>
            <a:off x="7616580" y="2222468"/>
            <a:ext cx="3309583" cy="344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674C9-B0AA-4033-BBE1-43770EDFF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B34D-E270-4100-A677-AAF5D16F4B63}" type="slidenum">
              <a:rPr lang="en-US" smtClean="0"/>
              <a:pPr/>
              <a:t>2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1908217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FDADA8-8566-4966-872B-D03034E65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 over union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AEDC06-35E4-4D5F-900B-E3ABCCE66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681" y="1825625"/>
            <a:ext cx="5578638" cy="43513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52385F-83EB-4311-93AE-DEF47D9FA310}"/>
              </a:ext>
            </a:extLst>
          </p:cNvPr>
          <p:cNvSpPr/>
          <p:nvPr/>
        </p:nvSpPr>
        <p:spPr>
          <a:xfrm>
            <a:off x="5732711" y="2160938"/>
            <a:ext cx="10832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Predicted</a:t>
            </a:r>
          </a:p>
          <a:p>
            <a:pPr algn="r"/>
            <a:r>
              <a:rPr lang="en-US" dirty="0"/>
              <a:t>bounding</a:t>
            </a:r>
          </a:p>
          <a:p>
            <a:pPr algn="r"/>
            <a:r>
              <a:rPr lang="en-US" dirty="0"/>
              <a:t>box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1E9A8D-8852-4645-B1BD-DF51934B9F23}"/>
              </a:ext>
            </a:extLst>
          </p:cNvPr>
          <p:cNvSpPr/>
          <p:nvPr/>
        </p:nvSpPr>
        <p:spPr>
          <a:xfrm>
            <a:off x="8810968" y="2484104"/>
            <a:ext cx="11304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ground </a:t>
            </a:r>
          </a:p>
          <a:p>
            <a:r>
              <a:rPr lang="en-US" dirty="0"/>
              <a:t>truth </a:t>
            </a:r>
          </a:p>
          <a:p>
            <a:r>
              <a:rPr lang="en-US" dirty="0"/>
              <a:t>bounding </a:t>
            </a:r>
          </a:p>
          <a:p>
            <a:r>
              <a:rPr lang="en-US" dirty="0"/>
              <a:t>box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66BEAD-B8F8-4AE7-8D3E-04627CA68DD6}"/>
              </a:ext>
            </a:extLst>
          </p:cNvPr>
          <p:cNvSpPr/>
          <p:nvPr/>
        </p:nvSpPr>
        <p:spPr>
          <a:xfrm>
            <a:off x="1625600" y="6466110"/>
            <a:ext cx="1008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https://www.pyimagesearch.com/2016/11/07/intersection-over-union-iou-for-object-detection/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D2EE10-D3A4-4097-9926-168AC36E3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B34D-E270-4100-A677-AAF5D16F4B6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58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6246-D8F3-41DC-BA10-EAB6DB34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1×1 </a:t>
            </a:r>
            <a:r>
              <a:rPr lang="en-US"/>
              <a:t>Convolutional Layer</a:t>
            </a:r>
            <a:endParaRPr lang="en-US" dirty="0"/>
          </a:p>
        </p:txBody>
      </p:sp>
      <p:pic>
        <p:nvPicPr>
          <p:cNvPr id="4" name="Online Media 3" title="Neural Networks - Networks in Networks and 1x1 Convolutions">
            <a:hlinkClick r:id="" action="ppaction://media"/>
            <a:extLst>
              <a:ext uri="{FF2B5EF4-FFF2-40B4-BE49-F238E27FC236}">
                <a16:creationId xmlns:a16="http://schemas.microsoft.com/office/drawing/2014/main" id="{AC4FF410-062A-4B06-8747-482C58660A2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39440" y="1690688"/>
            <a:ext cx="580548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55509D-5554-4380-8447-2E0126C13733}"/>
              </a:ext>
            </a:extLst>
          </p:cNvPr>
          <p:cNvSpPr txBox="1"/>
          <p:nvPr/>
        </p:nvSpPr>
        <p:spPr>
          <a:xfrm>
            <a:off x="9485444" y="3722449"/>
            <a:ext cx="1334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Andrew 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85E2B2-3B4C-49EA-B6BA-D2C8B6A6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B34D-E270-4100-A677-AAF5D16F4B6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49E598-AF9F-4878-992E-6F06463F4DB6}"/>
              </a:ext>
            </a:extLst>
          </p:cNvPr>
          <p:cNvSpPr/>
          <p:nvPr/>
        </p:nvSpPr>
        <p:spPr>
          <a:xfrm>
            <a:off x="3623913" y="6123543"/>
            <a:ext cx="5321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https://www.youtube.com/watch?v=vcp0XvDAX68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2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669CD-57D7-4117-ABCE-05543242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F063B-7A03-4484-9BC5-0CD617225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authors describe the training in the following way</a:t>
            </a:r>
          </a:p>
          <a:p>
            <a:pPr lvl="1"/>
            <a:r>
              <a:rPr lang="en-US" dirty="0"/>
              <a:t>First, pretrain the first 20 convolutional layers using the ImageNet 1000-class competition dataset, using a input size of 224x224</a:t>
            </a:r>
          </a:p>
          <a:p>
            <a:pPr lvl="1"/>
            <a:r>
              <a:rPr lang="en-US" dirty="0"/>
              <a:t>Then, increase the input resolution to 448x448</a:t>
            </a:r>
          </a:p>
          <a:p>
            <a:pPr lvl="1"/>
            <a:r>
              <a:rPr lang="en-US" dirty="0"/>
              <a:t>Train the full network for about 135 epochs using a batch size of 64, momentum of 0.9 and decay of 0.0005</a:t>
            </a:r>
          </a:p>
          <a:p>
            <a:pPr lvl="1"/>
            <a:r>
              <a:rPr lang="en-US" dirty="0"/>
              <a:t>Learning rate schedule: for the first epochs, the learning rate was slowly raised from 0.001 to 0.01. Train for about 75 epochs and then start decreasing it.</a:t>
            </a:r>
          </a:p>
          <a:p>
            <a:pPr lvl="1"/>
            <a:r>
              <a:rPr lang="en-US" dirty="0"/>
              <a:t>Use data augmentation with random scaling and translations, and randomly adjusting exposure and saturation.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21576-9789-48E9-A8A0-DE6C2D473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B34D-E270-4100-A677-AAF5D16F4B6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01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D489D-1D2C-4042-9541-66A66E3E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Project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687C27D-3596-4228-9738-80A35982AA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5" t="9197" r="7645" b="10085"/>
          <a:stretch/>
        </p:blipFill>
        <p:spPr>
          <a:xfrm>
            <a:off x="7568976" y="2155084"/>
            <a:ext cx="3524670" cy="36455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251301-E137-4855-9827-44DF9770132C}"/>
              </a:ext>
            </a:extLst>
          </p:cNvPr>
          <p:cNvSpPr/>
          <p:nvPr/>
        </p:nvSpPr>
        <p:spPr>
          <a:xfrm>
            <a:off x="7486867" y="2097138"/>
            <a:ext cx="3145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74DC71-20BE-4D0F-811C-6FBCDC9D7C9C}"/>
              </a:ext>
            </a:extLst>
          </p:cNvPr>
          <p:cNvSpPr/>
          <p:nvPr/>
        </p:nvSpPr>
        <p:spPr>
          <a:xfrm>
            <a:off x="8116787" y="2404915"/>
            <a:ext cx="3145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C0C83-F464-4283-B437-933062A77747}"/>
              </a:ext>
            </a:extLst>
          </p:cNvPr>
          <p:cNvSpPr/>
          <p:nvPr/>
        </p:nvSpPr>
        <p:spPr>
          <a:xfrm>
            <a:off x="8711147" y="3438288"/>
            <a:ext cx="3145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C62838-939A-4816-BEE0-01BB81106E85}"/>
              </a:ext>
            </a:extLst>
          </p:cNvPr>
          <p:cNvSpPr/>
          <p:nvPr/>
        </p:nvSpPr>
        <p:spPr>
          <a:xfrm>
            <a:off x="9259787" y="3130511"/>
            <a:ext cx="3145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3DE8FD-5EDC-4947-9716-139A91EFB080}"/>
              </a:ext>
            </a:extLst>
          </p:cNvPr>
          <p:cNvSpPr/>
          <p:nvPr/>
        </p:nvSpPr>
        <p:spPr>
          <a:xfrm>
            <a:off x="10191071" y="2901911"/>
            <a:ext cx="3145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7F333B-4E22-4AE9-B481-FD7AD96A2888}"/>
              </a:ext>
            </a:extLst>
          </p:cNvPr>
          <p:cNvSpPr/>
          <p:nvPr/>
        </p:nvSpPr>
        <p:spPr>
          <a:xfrm>
            <a:off x="10505581" y="3801071"/>
            <a:ext cx="3145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F41C8A-E0E8-4E1B-8CC8-FDE9FE0467A5}"/>
              </a:ext>
            </a:extLst>
          </p:cNvPr>
          <p:cNvSpPr/>
          <p:nvPr/>
        </p:nvSpPr>
        <p:spPr>
          <a:xfrm>
            <a:off x="9496924" y="4036437"/>
            <a:ext cx="3145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93BB23-B600-4F48-B825-2A72072A947D}"/>
              </a:ext>
            </a:extLst>
          </p:cNvPr>
          <p:cNvSpPr/>
          <p:nvPr/>
        </p:nvSpPr>
        <p:spPr>
          <a:xfrm>
            <a:off x="8645522" y="4190325"/>
            <a:ext cx="3145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78EBF4-4105-4062-879D-2054E4F45421}"/>
              </a:ext>
            </a:extLst>
          </p:cNvPr>
          <p:cNvSpPr/>
          <p:nvPr/>
        </p:nvSpPr>
        <p:spPr>
          <a:xfrm>
            <a:off x="8108630" y="4449405"/>
            <a:ext cx="3145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88ED3F-8169-45ED-82E8-2D32BEB01357}"/>
              </a:ext>
            </a:extLst>
          </p:cNvPr>
          <p:cNvSpPr/>
          <p:nvPr/>
        </p:nvSpPr>
        <p:spPr>
          <a:xfrm>
            <a:off x="7488533" y="4141825"/>
            <a:ext cx="324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995BAA-EF76-477B-8C94-BED352BDE3B7}"/>
              </a:ext>
            </a:extLst>
          </p:cNvPr>
          <p:cNvSpPr/>
          <p:nvPr/>
        </p:nvSpPr>
        <p:spPr>
          <a:xfrm>
            <a:off x="8037173" y="5203588"/>
            <a:ext cx="324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5AB576-D737-4B6F-84D6-97B7278D604E}"/>
              </a:ext>
            </a:extLst>
          </p:cNvPr>
          <p:cNvSpPr/>
          <p:nvPr/>
        </p:nvSpPr>
        <p:spPr>
          <a:xfrm>
            <a:off x="8660762" y="2097138"/>
            <a:ext cx="324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BC2D38-CB9B-43BA-9BAE-AF91850A9159}"/>
              </a:ext>
            </a:extLst>
          </p:cNvPr>
          <p:cNvSpPr/>
          <p:nvPr/>
        </p:nvSpPr>
        <p:spPr>
          <a:xfrm>
            <a:off x="8078632" y="3159068"/>
            <a:ext cx="324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C15F8E-9B01-42A2-8449-192519D564CE}"/>
              </a:ext>
            </a:extLst>
          </p:cNvPr>
          <p:cNvSpPr/>
          <p:nvPr/>
        </p:nvSpPr>
        <p:spPr>
          <a:xfrm>
            <a:off x="9881940" y="3466845"/>
            <a:ext cx="3145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pic>
        <p:nvPicPr>
          <p:cNvPr id="63" name="Picture 6">
            <a:extLst>
              <a:ext uri="{FF2B5EF4-FFF2-40B4-BE49-F238E27FC236}">
                <a16:creationId xmlns:a16="http://schemas.microsoft.com/office/drawing/2014/main" id="{3B78EAB8-CEF0-4317-B400-612BB2E83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7F7F7F"/>
              </a:clrFrom>
              <a:clrTo>
                <a:srgbClr val="7F7F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" t="2718" r="755" b="6894"/>
          <a:stretch/>
        </p:blipFill>
        <p:spPr bwMode="auto">
          <a:xfrm>
            <a:off x="648369" y="4405099"/>
            <a:ext cx="5942457" cy="1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4">
            <a:extLst>
              <a:ext uri="{FF2B5EF4-FFF2-40B4-BE49-F238E27FC236}">
                <a16:creationId xmlns:a16="http://schemas.microsoft.com/office/drawing/2014/main" id="{57C4B590-18E5-49E5-988F-1C22A47E8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t="10417" b="69793"/>
          <a:stretch/>
        </p:blipFill>
        <p:spPr bwMode="auto">
          <a:xfrm>
            <a:off x="648369" y="2230717"/>
            <a:ext cx="5971033" cy="148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5C65F9AB-3E8C-4632-91E0-AA99BC8C9DF1}"/>
              </a:ext>
            </a:extLst>
          </p:cNvPr>
          <p:cNvGrpSpPr/>
          <p:nvPr/>
        </p:nvGrpSpPr>
        <p:grpSpPr>
          <a:xfrm>
            <a:off x="2126202" y="2324268"/>
            <a:ext cx="6397457" cy="3577255"/>
            <a:chOff x="2126202" y="2324268"/>
            <a:chExt cx="6397457" cy="357725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D7F9983-247F-4D39-8586-11FD5FF248D3}"/>
                </a:ext>
              </a:extLst>
            </p:cNvPr>
            <p:cNvSpPr/>
            <p:nvPr/>
          </p:nvSpPr>
          <p:spPr>
            <a:xfrm>
              <a:off x="8284587" y="4698425"/>
              <a:ext cx="239072" cy="94166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CE82809-8CB7-401C-8D75-8C7CE8903A67}"/>
                </a:ext>
              </a:extLst>
            </p:cNvPr>
            <p:cNvSpPr/>
            <p:nvPr/>
          </p:nvSpPr>
          <p:spPr>
            <a:xfrm>
              <a:off x="7705935" y="2324268"/>
              <a:ext cx="817724" cy="127290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339333A-17D5-4324-AA85-3CE55568ADE3}"/>
                </a:ext>
              </a:extLst>
            </p:cNvPr>
            <p:cNvCxnSpPr>
              <a:cxnSpLocks/>
              <a:stCxn id="65" idx="1"/>
              <a:endCxn id="68" idx="3"/>
            </p:cNvCxnSpPr>
            <p:nvPr/>
          </p:nvCxnSpPr>
          <p:spPr>
            <a:xfrm flipH="1">
              <a:off x="2922069" y="2960723"/>
              <a:ext cx="4783866" cy="368960"/>
            </a:xfrm>
            <a:prstGeom prst="straightConnector1">
              <a:avLst/>
            </a:prstGeom>
            <a:ln w="44450">
              <a:solidFill>
                <a:srgbClr val="FF8B8B"/>
              </a:solidFill>
              <a:tailEnd type="arrow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3F9EE52-88AC-4A8E-AAA2-1DEADEEEA81F}"/>
                </a:ext>
              </a:extLst>
            </p:cNvPr>
            <p:cNvSpPr/>
            <p:nvPr/>
          </p:nvSpPr>
          <p:spPr>
            <a:xfrm>
              <a:off x="2126202" y="2942934"/>
              <a:ext cx="795867" cy="773497"/>
            </a:xfrm>
            <a:prstGeom prst="rect">
              <a:avLst/>
            </a:prstGeom>
            <a:noFill/>
            <a:ln w="63500">
              <a:solidFill>
                <a:srgbClr val="FF8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493104AD-155D-44F8-9C73-57F886E6F2C5}"/>
                </a:ext>
              </a:extLst>
            </p:cNvPr>
            <p:cNvCxnSpPr>
              <a:cxnSpLocks/>
              <a:stCxn id="64" idx="1"/>
              <a:endCxn id="70" idx="3"/>
            </p:cNvCxnSpPr>
            <p:nvPr/>
          </p:nvCxnSpPr>
          <p:spPr>
            <a:xfrm flipH="1">
              <a:off x="4379265" y="5169259"/>
              <a:ext cx="3905322" cy="345516"/>
            </a:xfrm>
            <a:prstGeom prst="straightConnector1">
              <a:avLst/>
            </a:prstGeom>
            <a:ln w="44450">
              <a:solidFill>
                <a:srgbClr val="FF8B8B"/>
              </a:solidFill>
              <a:tailEnd type="arrow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6012173-6E83-4883-B7F3-98992555CDC3}"/>
                </a:ext>
              </a:extLst>
            </p:cNvPr>
            <p:cNvSpPr/>
            <p:nvPr/>
          </p:nvSpPr>
          <p:spPr>
            <a:xfrm>
              <a:off x="3583398" y="5128026"/>
              <a:ext cx="795867" cy="773497"/>
            </a:xfrm>
            <a:prstGeom prst="rect">
              <a:avLst/>
            </a:prstGeom>
            <a:noFill/>
            <a:ln w="63500">
              <a:solidFill>
                <a:srgbClr val="FF8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AD68CD0-87F9-4921-9AF7-D03BBBA27B72}"/>
              </a:ext>
            </a:extLst>
          </p:cNvPr>
          <p:cNvGrpSpPr/>
          <p:nvPr/>
        </p:nvGrpSpPr>
        <p:grpSpPr>
          <a:xfrm>
            <a:off x="1874528" y="1847116"/>
            <a:ext cx="2375961" cy="2551574"/>
            <a:chOff x="1874528" y="1847116"/>
            <a:chExt cx="2375961" cy="2551574"/>
          </a:xfrm>
        </p:grpSpPr>
        <p:sp>
          <p:nvSpPr>
            <p:cNvPr id="71" name="Subtitle 2">
              <a:extLst>
                <a:ext uri="{FF2B5EF4-FFF2-40B4-BE49-F238E27FC236}">
                  <a16:creationId xmlns:a16="http://schemas.microsoft.com/office/drawing/2014/main" id="{738D47E8-EA35-4797-9A05-11315C0D94BF}"/>
                </a:ext>
              </a:extLst>
            </p:cNvPr>
            <p:cNvSpPr txBox="1">
              <a:spLocks/>
            </p:cNvSpPr>
            <p:nvPr/>
          </p:nvSpPr>
          <p:spPr>
            <a:xfrm>
              <a:off x="2030529" y="1847116"/>
              <a:ext cx="2219960" cy="4009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Unbonded</a:t>
              </a:r>
            </a:p>
          </p:txBody>
        </p:sp>
        <p:sp>
          <p:nvSpPr>
            <p:cNvPr id="72" name="Subtitle 2">
              <a:extLst>
                <a:ext uri="{FF2B5EF4-FFF2-40B4-BE49-F238E27FC236}">
                  <a16:creationId xmlns:a16="http://schemas.microsoft.com/office/drawing/2014/main" id="{CA118009-8916-472C-9F09-0F9D1BDBE3B2}"/>
                </a:ext>
              </a:extLst>
            </p:cNvPr>
            <p:cNvSpPr txBox="1">
              <a:spLocks/>
            </p:cNvSpPr>
            <p:nvPr/>
          </p:nvSpPr>
          <p:spPr>
            <a:xfrm>
              <a:off x="1874528" y="3997733"/>
              <a:ext cx="2219960" cy="4009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Bonded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5EADD8C5-B7F3-465D-A835-357EE5D82D2D}"/>
              </a:ext>
            </a:extLst>
          </p:cNvPr>
          <p:cNvSpPr/>
          <p:nvPr/>
        </p:nvSpPr>
        <p:spPr>
          <a:xfrm>
            <a:off x="9312776" y="732704"/>
            <a:ext cx="2071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Presence of Atom</a:t>
            </a:r>
          </a:p>
          <a:p>
            <a:pPr lvl="1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Atom Type   </a:t>
            </a:r>
          </a:p>
          <a:p>
            <a:pPr lvl="1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Presence of Bond</a:t>
            </a:r>
          </a:p>
          <a:p>
            <a:pPr lvl="1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Bond Type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100CC8-F85D-4847-A407-2C561F2C8984}"/>
              </a:ext>
            </a:extLst>
          </p:cNvPr>
          <p:cNvSpPr/>
          <p:nvPr/>
        </p:nvSpPr>
        <p:spPr>
          <a:xfrm>
            <a:off x="10972545" y="1893474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Sliding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A869F22-0157-434D-AD3B-BF8C478F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B34D-E270-4100-A677-AAF5D16F4B63}" type="slidenum">
              <a:rPr lang="en-US" smtClean="0"/>
              <a:pPr/>
              <a:t>3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64391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B788-C194-46D2-830B-2F216739F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Capability of Object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82FEA-0D14-46B1-B250-69FBD6E05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Add bounding box and class identifier simultaneously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981753-3D97-4653-9D8D-D14143BE5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2867025"/>
            <a:ext cx="4017372" cy="2601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458B6D-2306-4100-8290-7B80B125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306" y="2860675"/>
            <a:ext cx="4014016" cy="2611124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3C1C168-C36D-4041-AB6F-C86FEFA182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5" t="9197" r="7645" b="10085"/>
          <a:stretch/>
        </p:blipFill>
        <p:spPr>
          <a:xfrm>
            <a:off x="7568976" y="2155084"/>
            <a:ext cx="3524670" cy="36455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3738B1-07F3-4081-BA6C-9F7BECD0422D}"/>
              </a:ext>
            </a:extLst>
          </p:cNvPr>
          <p:cNvSpPr/>
          <p:nvPr/>
        </p:nvSpPr>
        <p:spPr>
          <a:xfrm>
            <a:off x="7486867" y="2097138"/>
            <a:ext cx="3145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1D11D3-6204-42DF-8897-39E7752D9C85}"/>
              </a:ext>
            </a:extLst>
          </p:cNvPr>
          <p:cNvSpPr/>
          <p:nvPr/>
        </p:nvSpPr>
        <p:spPr>
          <a:xfrm>
            <a:off x="8116787" y="2404915"/>
            <a:ext cx="3145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B041D7-8C30-4120-A40D-7BDFB9BB50F4}"/>
              </a:ext>
            </a:extLst>
          </p:cNvPr>
          <p:cNvSpPr/>
          <p:nvPr/>
        </p:nvSpPr>
        <p:spPr>
          <a:xfrm>
            <a:off x="8711147" y="3438288"/>
            <a:ext cx="3145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1B1CDA-B94F-4CAE-A7B3-48DBE4E60995}"/>
              </a:ext>
            </a:extLst>
          </p:cNvPr>
          <p:cNvSpPr/>
          <p:nvPr/>
        </p:nvSpPr>
        <p:spPr>
          <a:xfrm>
            <a:off x="9259787" y="3130511"/>
            <a:ext cx="3145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96922D-72B5-4710-8831-695BD19471D9}"/>
              </a:ext>
            </a:extLst>
          </p:cNvPr>
          <p:cNvSpPr/>
          <p:nvPr/>
        </p:nvSpPr>
        <p:spPr>
          <a:xfrm>
            <a:off x="10191071" y="2901911"/>
            <a:ext cx="3145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D0C4EB-7EC8-4B3B-9E1A-0A7AC1B0EFD3}"/>
              </a:ext>
            </a:extLst>
          </p:cNvPr>
          <p:cNvSpPr/>
          <p:nvPr/>
        </p:nvSpPr>
        <p:spPr>
          <a:xfrm>
            <a:off x="10505581" y="3801071"/>
            <a:ext cx="3145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EAACD4-E9E5-46A2-98C6-A0077964AC05}"/>
              </a:ext>
            </a:extLst>
          </p:cNvPr>
          <p:cNvSpPr/>
          <p:nvPr/>
        </p:nvSpPr>
        <p:spPr>
          <a:xfrm>
            <a:off x="9496924" y="4036437"/>
            <a:ext cx="3145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DF7A1E-DF72-4C85-AA59-13B256178602}"/>
              </a:ext>
            </a:extLst>
          </p:cNvPr>
          <p:cNvSpPr/>
          <p:nvPr/>
        </p:nvSpPr>
        <p:spPr>
          <a:xfrm>
            <a:off x="8645522" y="4190325"/>
            <a:ext cx="3145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669298-E6A1-47AB-999B-0C4B8428D16F}"/>
              </a:ext>
            </a:extLst>
          </p:cNvPr>
          <p:cNvSpPr/>
          <p:nvPr/>
        </p:nvSpPr>
        <p:spPr>
          <a:xfrm>
            <a:off x="8108630" y="4449405"/>
            <a:ext cx="3145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BF6291-AA13-4725-A21B-D113725B9DA2}"/>
              </a:ext>
            </a:extLst>
          </p:cNvPr>
          <p:cNvSpPr/>
          <p:nvPr/>
        </p:nvSpPr>
        <p:spPr>
          <a:xfrm>
            <a:off x="7488533" y="4141825"/>
            <a:ext cx="324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8BFEBD-5394-419B-B6BD-9FC255186372}"/>
              </a:ext>
            </a:extLst>
          </p:cNvPr>
          <p:cNvSpPr/>
          <p:nvPr/>
        </p:nvSpPr>
        <p:spPr>
          <a:xfrm>
            <a:off x="8037173" y="5203588"/>
            <a:ext cx="324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F00DD3-B612-4423-9E68-203D4DC311BF}"/>
              </a:ext>
            </a:extLst>
          </p:cNvPr>
          <p:cNvSpPr/>
          <p:nvPr/>
        </p:nvSpPr>
        <p:spPr>
          <a:xfrm>
            <a:off x="8660762" y="2097138"/>
            <a:ext cx="324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0E3495-9941-45D8-97FF-240EA5CB57A4}"/>
              </a:ext>
            </a:extLst>
          </p:cNvPr>
          <p:cNvSpPr/>
          <p:nvPr/>
        </p:nvSpPr>
        <p:spPr>
          <a:xfrm>
            <a:off x="8078632" y="3159068"/>
            <a:ext cx="324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80AE09-99D4-4969-A047-D451570FA192}"/>
              </a:ext>
            </a:extLst>
          </p:cNvPr>
          <p:cNvSpPr/>
          <p:nvPr/>
        </p:nvSpPr>
        <p:spPr>
          <a:xfrm>
            <a:off x="9881940" y="3466845"/>
            <a:ext cx="3145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640D-C585-4998-AEF5-D4C38F36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B34D-E270-4100-A677-AAF5D16F4B63}" type="slidenum">
              <a:rPr lang="en-US" smtClean="0"/>
              <a:pPr/>
              <a:t>4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393531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ECA10-160C-4A2A-B59B-0543E8075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Only Look Once Version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6ED2F-3267-4BD5-BD38-3477D04BF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1185"/>
            <a:ext cx="10515600" cy="4351338"/>
          </a:xfrm>
        </p:spPr>
        <p:txBody>
          <a:bodyPr/>
          <a:lstStyle/>
          <a:p>
            <a:r>
              <a:rPr lang="en-US" dirty="0"/>
              <a:t>Fast end-to-end CNN</a:t>
            </a:r>
          </a:p>
          <a:p>
            <a:pPr lvl="1"/>
            <a:r>
              <a:rPr lang="en-US" dirty="0"/>
              <a:t>Fast enough for real-time detection</a:t>
            </a:r>
          </a:p>
          <a:p>
            <a:pPr lvl="1"/>
            <a:r>
              <a:rPr lang="en-US" dirty="0"/>
              <a:t>One shot object detector </a:t>
            </a:r>
          </a:p>
          <a:p>
            <a:r>
              <a:rPr lang="en-US" dirty="0"/>
              <a:t>Other mentioned models ?</a:t>
            </a:r>
          </a:p>
          <a:p>
            <a:pPr lvl="1"/>
            <a:r>
              <a:rPr lang="en-US" dirty="0"/>
              <a:t>Region CNN</a:t>
            </a:r>
          </a:p>
          <a:p>
            <a:pPr lvl="1"/>
            <a:r>
              <a:rPr lang="en-US" dirty="0"/>
              <a:t>Fast R-CNN</a:t>
            </a:r>
          </a:p>
          <a:p>
            <a:pPr lvl="1"/>
            <a:r>
              <a:rPr lang="en-US" dirty="0"/>
              <a:t>Faster R-CNN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43C06-8194-4B7F-AB7A-5EC72F41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B34D-E270-4100-A677-AAF5D16F4B63}" type="slidenum">
              <a:rPr lang="en-US" smtClean="0"/>
              <a:pPr/>
              <a:t>5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116616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E1ACB-729E-496E-A9BC-EB54D626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9EA084-9995-4A62-9BE6-C6A11760E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Selective Search (SS):</a:t>
            </a:r>
            <a:br>
              <a:rPr lang="en-US" sz="2000" dirty="0"/>
            </a:br>
            <a:r>
              <a:rPr lang="en-US" sz="2000" dirty="0"/>
              <a:t>1. Generate initial sub-segmentation, we generate many candidate regions</a:t>
            </a:r>
            <a:br>
              <a:rPr lang="en-US" sz="2000" dirty="0"/>
            </a:br>
            <a:r>
              <a:rPr lang="en-US" sz="2000" dirty="0"/>
              <a:t>2. Use greedy algorithm to recursively combine similar regions into larger ones </a:t>
            </a:r>
            <a:br>
              <a:rPr lang="en-US" sz="2000" dirty="0"/>
            </a:br>
            <a:r>
              <a:rPr lang="en-US" sz="2000" dirty="0"/>
              <a:t>3. Use the generated regions to produce the final candidate region proposals</a:t>
            </a:r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2719D7-D4A6-4C7A-B689-8C1E225FB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73" y="3060429"/>
            <a:ext cx="10123054" cy="34282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F19CBA-9A6C-4442-A1D9-8F564E830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B34D-E270-4100-A677-AAF5D16F4B63}" type="slidenum">
              <a:rPr lang="en-US" smtClean="0"/>
              <a:pPr/>
              <a:t>6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4165021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9152-BF52-4640-8D7F-E0A13294D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/ Fast R-CNN / Faster R-CNN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A42A9C-F192-4411-9337-46781B8D9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Image → SS → Region Proposal (2k) → </a:t>
            </a:r>
            <a:r>
              <a:rPr lang="en-US" sz="2000" dirty="0">
                <a:solidFill>
                  <a:srgbClr val="FF0000"/>
                </a:solidFill>
              </a:rPr>
              <a:t>CNN</a:t>
            </a:r>
            <a:r>
              <a:rPr lang="en-US" sz="2000" dirty="0"/>
              <a:t> → Features → SVM → </a:t>
            </a:r>
            <a:r>
              <a:rPr lang="en-US" sz="2000" dirty="0" err="1"/>
              <a:t>Objectness</a:t>
            </a:r>
            <a:endParaRPr lang="en-US" sz="2000" dirty="0"/>
          </a:p>
          <a:p>
            <a:pPr lvl="1"/>
            <a:r>
              <a:rPr lang="en-US" sz="1600" dirty="0"/>
              <a:t>47s / image with VGG16 [</a:t>
            </a:r>
            <a:r>
              <a:rPr lang="en-US" sz="1600" dirty="0" err="1"/>
              <a:t>Simonyan</a:t>
            </a:r>
            <a:r>
              <a:rPr lang="en-US" sz="1600" dirty="0"/>
              <a:t> &amp; Zisserman. ICLR15]</a:t>
            </a:r>
          </a:p>
          <a:p>
            <a:r>
              <a:rPr lang="en-US" sz="2000" dirty="0"/>
              <a:t>Image → </a:t>
            </a:r>
            <a:r>
              <a:rPr lang="en-US" sz="2000" dirty="0" err="1"/>
              <a:t>ConvL</a:t>
            </a:r>
            <a:r>
              <a:rPr lang="en-US" sz="2000" dirty="0"/>
              <a:t> → Features → </a:t>
            </a:r>
            <a:r>
              <a:rPr lang="en-US" sz="2000" dirty="0">
                <a:solidFill>
                  <a:srgbClr val="FF0000"/>
                </a:solidFill>
              </a:rPr>
              <a:t>SS</a:t>
            </a:r>
            <a:r>
              <a:rPr lang="en-US" sz="2000" dirty="0"/>
              <a:t> → Proposal → </a:t>
            </a:r>
            <a:r>
              <a:rPr lang="en-US" sz="2000" dirty="0" err="1"/>
              <a:t>RoI</a:t>
            </a:r>
            <a:r>
              <a:rPr lang="en-US" sz="2000" dirty="0"/>
              <a:t> Pooling → FCL → Result</a:t>
            </a:r>
          </a:p>
          <a:p>
            <a:pPr lvl="1"/>
            <a:r>
              <a:rPr lang="en-US" sz="1600" dirty="0"/>
              <a:t>Around 1 second per image  </a:t>
            </a:r>
          </a:p>
          <a:p>
            <a:r>
              <a:rPr lang="en-US" sz="2000" dirty="0"/>
              <a:t>Proposal Method           Region Proposal Network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B18BF4-ECC7-4BB5-B31B-41C284D599CD}"/>
              </a:ext>
            </a:extLst>
          </p:cNvPr>
          <p:cNvSpPr txBox="1">
            <a:spLocks/>
          </p:cNvSpPr>
          <p:nvPr/>
        </p:nvSpPr>
        <p:spPr>
          <a:xfrm>
            <a:off x="838199" y="1869932"/>
            <a:ext cx="5811521" cy="4575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7C908-2AD6-45BF-8755-D5734C45D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913" y="3878053"/>
            <a:ext cx="2685447" cy="2707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1BA1D1-8117-476F-817A-711E04CF0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60" y="3718983"/>
            <a:ext cx="3124757" cy="2866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3BC065-24AD-42BD-9952-B05AB7AC3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512" y="3859523"/>
            <a:ext cx="2961406" cy="2726125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00EA364-7411-4563-B1EF-4EE2F9857D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463309"/>
              </p:ext>
            </p:extLst>
          </p:nvPr>
        </p:nvGraphicFramePr>
        <p:xfrm>
          <a:off x="3180402" y="3199874"/>
          <a:ext cx="52863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CS ChemDraw Drawing" r:id="rId6" imgW="528625" imgH="362455" progId="ChemDraw.Document.6.0">
                  <p:embed/>
                </p:oleObj>
              </mc:Choice>
              <mc:Fallback>
                <p:oleObj name="CS ChemDraw Drawing" r:id="rId6" imgW="528625" imgH="36245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80402" y="3199874"/>
                        <a:ext cx="528637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15C7A-BFE0-469A-8394-66B04510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B34D-E270-4100-A677-AAF5D16F4B63}" type="slidenum">
              <a:rPr lang="en-US" smtClean="0"/>
              <a:pPr/>
              <a:t>7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326744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0D84-9F32-404B-B87A-484B55B6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</a:t>
            </a:r>
          </a:p>
        </p:txBody>
      </p:sp>
      <p:pic>
        <p:nvPicPr>
          <p:cNvPr id="5122" name="Picture 2" descr="https://cdn-images-1.medium.com/max/1600/1*smu6PiCx4LaPwGIo3HG0GQ.jpeg">
            <a:extLst>
              <a:ext uri="{FF2B5EF4-FFF2-40B4-BE49-F238E27FC236}">
                <a16:creationId xmlns:a16="http://schemas.microsoft.com/office/drawing/2014/main" id="{47CB8B65-BF2A-4502-BB5E-911E493E9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11359"/>
            <a:ext cx="65532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5A4870-A4AA-4C60-88CD-C871BF3EE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506" y="2255731"/>
            <a:ext cx="3889157" cy="39212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F88A3-F101-40FD-8DF0-B657E27A4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B34D-E270-4100-A677-AAF5D16F4B63}" type="slidenum">
              <a:rPr lang="en-US" smtClean="0"/>
              <a:pPr/>
              <a:t>8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2155612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B788-C194-46D2-830B-2F216739F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Only Look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82FEA-0D14-46B1-B250-69FBD6E05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Arbitrary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981753-3D97-4653-9D8D-D14143BE5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89" y="2376776"/>
            <a:ext cx="5645282" cy="36550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30534-9F6A-4812-A3BA-63196500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B34D-E270-4100-A677-AAF5D16F4B63}" type="slidenum">
              <a:rPr lang="en-US" smtClean="0"/>
              <a:pPr/>
              <a:t>9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1115497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1780</TotalTime>
  <Words>1069</Words>
  <Application>Microsoft Office PowerPoint</Application>
  <PresentationFormat>Widescreen</PresentationFormat>
  <Paragraphs>273</Paragraphs>
  <Slides>22</Slides>
  <Notes>4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Symbol</vt:lpstr>
      <vt:lpstr>Office Theme</vt:lpstr>
      <vt:lpstr>CS ChemDraw Drawing</vt:lpstr>
      <vt:lpstr>Object Detection - YOLO</vt:lpstr>
      <vt:lpstr>Term Project</vt:lpstr>
      <vt:lpstr>Term Project</vt:lpstr>
      <vt:lpstr>Capability of Object Detector</vt:lpstr>
      <vt:lpstr>You Only Look Once Version 1</vt:lpstr>
      <vt:lpstr>Region Proposal</vt:lpstr>
      <vt:lpstr>R-CNN / Fast R-CNN / Faster R-CNN</vt:lpstr>
      <vt:lpstr>Region Proposal Network</vt:lpstr>
      <vt:lpstr>You Only Look Once</vt:lpstr>
      <vt:lpstr>You Only Look Once</vt:lpstr>
      <vt:lpstr>Capability</vt:lpstr>
      <vt:lpstr>Architecture of YOLOv1 </vt:lpstr>
      <vt:lpstr>Output Layer</vt:lpstr>
      <vt:lpstr>Loss Function</vt:lpstr>
      <vt:lpstr>References</vt:lpstr>
      <vt:lpstr>PowerPoint Presentation</vt:lpstr>
      <vt:lpstr>RoI Pooling in Fast R-CNN</vt:lpstr>
      <vt:lpstr>Region of Interest Pooling Layer </vt:lpstr>
      <vt:lpstr>BBox Regressor </vt:lpstr>
      <vt:lpstr>Intersection over union</vt:lpstr>
      <vt:lpstr>1×1 Convolutional Layer</vt:lpstr>
      <vt:lpstr>Train Strategy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gxk</dc:creator>
  <cp:lastModifiedBy>gxk</cp:lastModifiedBy>
  <cp:revision>142</cp:revision>
  <dcterms:created xsi:type="dcterms:W3CDTF">2019-05-27T12:27:40Z</dcterms:created>
  <dcterms:modified xsi:type="dcterms:W3CDTF">2019-05-30T18:29:25Z</dcterms:modified>
</cp:coreProperties>
</file>